
<file path=[Content_Types].xml><?xml version="1.0" encoding="utf-8"?>
<Types xmlns="http://schemas.openxmlformats.org/package/2006/content-types">
  <Override PartName="/ppt/slides/slide14.xml" ContentType="application/vnd.openxmlformats-officedocument.presentationml.slide+xml"/>
  <Default Extension="png" ContentType="image/png"/>
  <Default Extension="vml" ContentType="application/vnd.openxmlformats-officedocument.vmlDrawing"/>
  <Override PartName="/docProps/core.xml" ContentType="application/vnd.openxmlformats-package.core-properties+xml"/>
  <Override PartName="/ppt/slides/slide11.xml" ContentType="application/vnd.openxmlformats-officedocument.presentationml.slide+xml"/>
  <Override PartName="/ppt/slides/slide9.xml" ContentType="application/vnd.openxmlformats-officedocument.presentationml.slide+xml"/>
  <Default Extension="xls" ContentType="application/vnd.ms-excel"/>
  <Override PartName="/ppt/slides/slide6.xml" ContentType="application/vnd.openxmlformats-officedocument.presentationml.slide+xml"/>
  <Override PartName="/ppt/slideLayouts/slideLayout7.xml" ContentType="application/vnd.openxmlformats-officedocument.presentationml.slideLayout+xml"/>
  <Default Extension="wmf" ContentType="image/x-wmf"/>
  <Override PartName="/ppt/slides/slide3.xml" ContentType="application/vnd.openxmlformats-officedocument.presentationml.slide+xml"/>
  <Override PartName="/ppt/slideLayouts/slideLayout4.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2.xml" ContentType="application/vnd.openxmlformats-officedocument.presentationml.slide+xml"/>
  <Override PartName="/ppt/viewProps.xml" ContentType="application/vnd.openxmlformats-officedocument.presentationml.viewProps+xml"/>
  <Override PartName="/docProps/app.xml" ContentType="application/vnd.openxmlformats-officedocument.extended-properties+xml"/>
  <Override PartName="/ppt/slides/slide7.xml" ContentType="application/vnd.openxmlformats-officedocument.presentationml.slide+xml"/>
  <Override PartName="/ppt/presProps.xml" ContentType="application/vnd.openxmlformats-officedocument.presentationml.presProps+xml"/>
  <Override PartName="/ppt/slideLayouts/slideLayout8.xml" ContentType="application/vnd.openxmlformats-officedocument.presentationml.slideLayout+xml"/>
  <Default Extension="xml" ContentType="application/xml"/>
  <Override PartName="/ppt/slides/slide4.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Layouts/slideLayout2.xml" ContentType="application/vnd.openxmlformats-officedocument.presentationml.slideLayout+xml"/>
  <Default Extension="emf" ContentType="image/x-emf"/>
  <Override PartName="/ppt/slideLayouts/slideLayout10.xml" ContentType="application/vnd.openxmlformats-officedocument.presentationml.slideLayout+xml"/>
  <Override PartName="/ppt/slides/slide13.xml" ContentType="application/vnd.openxmlformats-officedocument.presentationml.slide+xml"/>
  <Default Extension="rels" ContentType="application/vnd.openxmlformats-package.relationships+xml"/>
  <Override PartName="/ppt/slides/slide10.xml" ContentType="application/vnd.openxmlformats-officedocument.presentationml.slide+xml"/>
  <Default Extension="jpeg" ContentType="image/jpeg"/>
  <Override PartName="/ppt/charts/chart1.xml" ContentType="application/vnd.openxmlformats-officedocument.drawingml.chart+xml"/>
  <Override PartName="/ppt/slides/slide8.xml" ContentType="application/vnd.openxmlformats-officedocument.presentationml.slide+xml"/>
  <Override PartName="/ppt/tableStyles.xml" ContentType="application/vnd.openxmlformats-officedocument.presentationml.tableStyles+xml"/>
  <Override PartName="/ppt/slideLayouts/slideLayout9.xml" ContentType="application/vnd.openxmlformats-officedocument.presentationml.slideLayout+xml"/>
  <Override PartName="/ppt/slides/slide5.xml" ContentType="application/vnd.openxmlformats-officedocument.presentationml.slide+xml"/>
  <Override PartName="/ppt/slideLayouts/slideLayout6.xml" ContentType="application/vnd.openxmlformats-officedocument.presentationml.slideLayout+xml"/>
  <Override PartName="/ppt/theme/theme1.xml" ContentType="application/vnd.openxmlformats-officedocument.theme+xml"/>
  <Override PartName="/ppt/slides/slide2.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68" r:id="rId2"/>
    <p:sldId id="256" r:id="rId3"/>
    <p:sldId id="257" r:id="rId4"/>
    <p:sldId id="258" r:id="rId5"/>
    <p:sldId id="266" r:id="rId6"/>
    <p:sldId id="259" r:id="rId7"/>
    <p:sldId id="260" r:id="rId8"/>
    <p:sldId id="261" r:id="rId9"/>
    <p:sldId id="262" r:id="rId10"/>
    <p:sldId id="263" r:id="rId11"/>
    <p:sldId id="264" r:id="rId12"/>
    <p:sldId id="267" r:id="rId13"/>
    <p:sldId id="265"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p:cViewPr varScale="1">
        <p:scale>
          <a:sx n="117" d="100"/>
          <a:sy n="117" d="100"/>
        </p:scale>
        <p:origin x="-96" y="-5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9" Type="http://schemas.openxmlformats.org/officeDocument/2006/relationships/theme" Target="theme/theme1.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8"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F:\Projects\GeoChemwater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hart>
    <c:autoTitleDeleted val="1"/>
    <c:plotArea>
      <c:layout/>
      <c:lineChart>
        <c:grouping val="standard"/>
        <c:ser>
          <c:idx val="0"/>
          <c:order val="0"/>
          <c:spPr>
            <a:ln w="50800">
              <a:solidFill>
                <a:srgbClr val="FF0000">
                  <a:alpha val="40000"/>
                </a:srgbClr>
              </a:solidFill>
            </a:ln>
          </c:spPr>
          <c:marker>
            <c:symbol val="diamond"/>
            <c:size val="7"/>
            <c:spPr>
              <a:solidFill>
                <a:srgbClr val="FF0000"/>
              </a:solidFill>
            </c:spPr>
          </c:marker>
          <c:dLbls>
            <c:dLbl>
              <c:idx val="0"/>
              <c:layout>
                <c:manualLayout>
                  <c:x val="-0.00679012345679012"/>
                  <c:y val="-0.0512019210055407"/>
                </c:manualLayout>
              </c:layout>
              <c:showCatName val="1"/>
            </c:dLbl>
            <c:dLbl>
              <c:idx val="1"/>
              <c:layout>
                <c:manualLayout>
                  <c:x val="-0.0435185185185185"/>
                  <c:y val="0.0614437192703519"/>
                </c:manualLayout>
              </c:layout>
              <c:showCatName val="1"/>
            </c:dLbl>
            <c:dLbl>
              <c:idx val="2"/>
              <c:layout>
                <c:manualLayout>
                  <c:x val="-0.0404320987654321"/>
                  <c:y val="-0.0507845512656643"/>
                </c:manualLayout>
              </c:layout>
              <c:showCatName val="1"/>
            </c:dLbl>
            <c:dLbl>
              <c:idx val="3"/>
              <c:layout>
                <c:manualLayout>
                  <c:x val="-0.0108024691358025"/>
                  <c:y val="-0.0420904899134173"/>
                </c:manualLayout>
              </c:layout>
              <c:showCatName val="1"/>
            </c:dLbl>
            <c:dLbl>
              <c:idx val="4"/>
              <c:layout>
                <c:manualLayout>
                  <c:x val="-0.107716049382716"/>
                  <c:y val="-0.00140633054225145"/>
                </c:manualLayout>
              </c:layout>
              <c:showCatName val="1"/>
            </c:dLbl>
            <c:dLbl>
              <c:idx val="5"/>
              <c:layout>
                <c:manualLayout>
                  <c:x val="-0.0947530864197531"/>
                  <c:y val="0.00588802869135254"/>
                </c:manualLayout>
              </c:layout>
              <c:showCatName val="1"/>
            </c:dLbl>
            <c:dLbl>
              <c:idx val="7"/>
              <c:layout>
                <c:manualLayout>
                  <c:x val="-0.0916666666666667"/>
                  <c:y val="-0.0538798041433392"/>
                </c:manualLayout>
              </c:layout>
              <c:showCatName val="1"/>
            </c:dLbl>
            <c:dLbl>
              <c:idx val="8"/>
              <c:layout>
                <c:manualLayout>
                  <c:x val="-0.0361111111111111"/>
                  <c:y val="-0.0416666666666667"/>
                </c:manualLayout>
              </c:layout>
              <c:showCatName val="1"/>
            </c:dLbl>
            <c:dLbl>
              <c:idx val="9"/>
              <c:layout>
                <c:manualLayout>
                  <c:x val="-0.0780864197530864"/>
                  <c:y val="0.0286255101952888"/>
                </c:manualLayout>
              </c:layout>
              <c:showCatName val="1"/>
            </c:dLbl>
            <c:dLbl>
              <c:idx val="10"/>
              <c:layout>
                <c:manualLayout>
                  <c:x val="-0.075"/>
                  <c:y val="0.0694444444444445"/>
                </c:manualLayout>
              </c:layout>
              <c:showCatName val="1"/>
            </c:dLbl>
            <c:dLbl>
              <c:idx val="11"/>
              <c:layout>
                <c:manualLayout>
                  <c:x val="-0.0256172839506172"/>
                  <c:y val="-0.0311359151632481"/>
                </c:manualLayout>
              </c:layout>
              <c:showCatName val="1"/>
            </c:dLbl>
            <c:showCatName val="1"/>
          </c:dLbls>
          <c:cat>
            <c:numRef>
              <c:f>Sheet1!$O$34:$O$45</c:f>
              <c:numCache>
                <c:formatCode>m/d/yyyy</c:formatCode>
                <c:ptCount val="12"/>
                <c:pt idx="0">
                  <c:v>35915.0</c:v>
                </c:pt>
                <c:pt idx="1">
                  <c:v>35938.0</c:v>
                </c:pt>
                <c:pt idx="2">
                  <c:v>35976.0</c:v>
                </c:pt>
                <c:pt idx="3">
                  <c:v>36006.0</c:v>
                </c:pt>
                <c:pt idx="4">
                  <c:v>36034.0</c:v>
                </c:pt>
                <c:pt idx="5">
                  <c:v>36056.0</c:v>
                </c:pt>
                <c:pt idx="6">
                  <c:v>36077.0</c:v>
                </c:pt>
                <c:pt idx="7">
                  <c:v>36097.0</c:v>
                </c:pt>
                <c:pt idx="8">
                  <c:v>36118.0</c:v>
                </c:pt>
                <c:pt idx="9">
                  <c:v>36168.0</c:v>
                </c:pt>
                <c:pt idx="10">
                  <c:v>36206.0</c:v>
                </c:pt>
                <c:pt idx="11">
                  <c:v>36270.0</c:v>
                </c:pt>
              </c:numCache>
            </c:numRef>
          </c:cat>
          <c:val>
            <c:numRef>
              <c:f>Sheet1!$P$34:$P$45</c:f>
              <c:numCache>
                <c:formatCode>0.00E+00</c:formatCode>
                <c:ptCount val="12"/>
                <c:pt idx="0">
                  <c:v>0.002008</c:v>
                </c:pt>
                <c:pt idx="1">
                  <c:v>0.001385</c:v>
                </c:pt>
                <c:pt idx="2">
                  <c:v>-0.000436</c:v>
                </c:pt>
                <c:pt idx="3">
                  <c:v>-1.505E-5</c:v>
                </c:pt>
                <c:pt idx="4">
                  <c:v>-0.01725</c:v>
                </c:pt>
                <c:pt idx="5">
                  <c:v>-0.03097</c:v>
                </c:pt>
                <c:pt idx="6">
                  <c:v>-0.03183</c:v>
                </c:pt>
                <c:pt idx="7">
                  <c:v>0.000309</c:v>
                </c:pt>
                <c:pt idx="8">
                  <c:v>0.01507</c:v>
                </c:pt>
                <c:pt idx="9">
                  <c:v>0.000309</c:v>
                </c:pt>
                <c:pt idx="10">
                  <c:v>-0.01459</c:v>
                </c:pt>
                <c:pt idx="11">
                  <c:v>-0.0001803</c:v>
                </c:pt>
              </c:numCache>
            </c:numRef>
          </c:val>
        </c:ser>
        <c:marker val="1"/>
        <c:axId val="225985992"/>
        <c:axId val="226070984"/>
      </c:lineChart>
      <c:dateAx>
        <c:axId val="225985992"/>
        <c:scaling>
          <c:orientation val="minMax"/>
          <c:max val="36270.0"/>
          <c:min val="35915.0"/>
        </c:scaling>
        <c:delete val="1"/>
        <c:axPos val="b"/>
        <c:numFmt formatCode="m/d/yyyy" sourceLinked="1"/>
        <c:majorTickMark val="none"/>
        <c:tickLblPos val="low"/>
        <c:crossAx val="226070984"/>
        <c:crosses val="autoZero"/>
        <c:lblOffset val="100"/>
        <c:majorUnit val="1.0"/>
        <c:majorTimeUnit val="months"/>
        <c:minorUnit val="1.0"/>
        <c:minorTimeUnit val="months"/>
      </c:dateAx>
      <c:valAx>
        <c:axId val="226070984"/>
        <c:scaling>
          <c:orientation val="minMax"/>
        </c:scaling>
        <c:axPos val="l"/>
        <c:title>
          <c:tx>
            <c:rich>
              <a:bodyPr/>
              <a:lstStyle/>
              <a:p>
                <a:pPr>
                  <a:defRPr/>
                </a:pPr>
                <a:r>
                  <a:rPr lang="en-US"/>
                  <a:t>Mole Transfer</a:t>
                </a:r>
              </a:p>
            </c:rich>
          </c:tx>
          <c:layout/>
        </c:title>
        <c:numFmt formatCode="0.00E+00" sourceLinked="1"/>
        <c:majorTickMark val="none"/>
        <c:tickLblPos val="nextTo"/>
        <c:crossAx val="225985992"/>
        <c:crosses val="autoZero"/>
        <c:crossBetween val="between"/>
      </c:valAx>
    </c:plotArea>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50B4C2-8F9A-41A5-B7B5-49F8AF206A8E}" type="datetimeFigureOut">
              <a:rPr lang="en-US" smtClean="0"/>
              <a:pPr/>
              <a:t>12/10/08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50B4C2-8F9A-41A5-B7B5-49F8AF206A8E}" type="datetimeFigureOut">
              <a:rPr lang="en-US" smtClean="0"/>
              <a:pPr/>
              <a:t>12/10/08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50B4C2-8F9A-41A5-B7B5-49F8AF206A8E}" type="datetimeFigureOut">
              <a:rPr lang="en-US" smtClean="0"/>
              <a:pPr/>
              <a:t>12/10/08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FE7A4074-9B75-4CB3-AAE4-67B387898DC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50B4C2-8F9A-41A5-B7B5-49F8AF206A8E}" type="datetimeFigureOut">
              <a:rPr lang="en-US" smtClean="0"/>
              <a:pPr/>
              <a:t>12/10/08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50B4C2-8F9A-41A5-B7B5-49F8AF206A8E}" type="datetimeFigureOut">
              <a:rPr lang="en-US" smtClean="0"/>
              <a:pPr/>
              <a:t>12/10/08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50B4C2-8F9A-41A5-B7B5-49F8AF206A8E}" type="datetimeFigureOut">
              <a:rPr lang="en-US" smtClean="0"/>
              <a:pPr/>
              <a:t>12/10/08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50B4C2-8F9A-41A5-B7B5-49F8AF206A8E}" type="datetimeFigureOut">
              <a:rPr lang="en-US" smtClean="0"/>
              <a:pPr/>
              <a:t>12/10/08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50B4C2-8F9A-41A5-B7B5-49F8AF206A8E}" type="datetimeFigureOut">
              <a:rPr lang="en-US" smtClean="0"/>
              <a:pPr/>
              <a:t>12/10/08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0B4C2-8F9A-41A5-B7B5-49F8AF206A8E}" type="datetimeFigureOut">
              <a:rPr lang="en-US" smtClean="0"/>
              <a:pPr/>
              <a:t>12/10/08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50B4C2-8F9A-41A5-B7B5-49F8AF206A8E}" type="datetimeFigureOut">
              <a:rPr lang="en-US" smtClean="0"/>
              <a:pPr/>
              <a:t>12/10/08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50B4C2-8F9A-41A5-B7B5-49F8AF206A8E}" type="datetimeFigureOut">
              <a:rPr lang="en-US" smtClean="0"/>
              <a:pPr/>
              <a:t>12/10/08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A61E4-ACC4-46CC-996E-91A87575BD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50B4C2-8F9A-41A5-B7B5-49F8AF206A8E}" type="datetimeFigureOut">
              <a:rPr lang="en-US" smtClean="0"/>
              <a:pPr/>
              <a:t>12/10/08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A61E4-ACC4-46CC-996E-91A87575BD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upload.wikimedia.org/wikipedia/commons/9/97/Hydrogen-sulfide-elpot-transparent-3D-balls.png" TargetMode="External"/><Relationship Id="rId3" Type="http://schemas.openxmlformats.org/officeDocument/2006/relationships/image" Target="../media/image18.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Microsoft_Excel_97_-_2004_Worksheet1.xls"/></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wydir.demon.co.uk/jo/minerals/gypsum.htm" TargetMode="External"/><Relationship Id="rId3" Type="http://schemas.openxmlformats.org/officeDocument/2006/relationships/hyperlink" Target="http://www.beg.utexas.edu/.../graphics/calcite.htm" TargetMode="External"/><Relationship Id="rId4" Type="http://schemas.openxmlformats.org/officeDocument/2006/relationships/hyperlink" Target="http://www.geo.umn.edu/.../1001/minerals/dolomite.shtml" TargetMode="External"/><Relationship Id="rId5" Type="http://schemas.openxmlformats.org/officeDocument/2006/relationships/hyperlink" Target="http://www.alibaba.com/countrysearch/IT/Italy.html" TargetMode="External"/><Relationship Id="rId6" Type="http://schemas.openxmlformats.org/officeDocument/2006/relationships/hyperlink" Target="http://commons.wikimedia.org/wiki/Image:Hydrogen-sulfide-elpot-transparent-3D-balls.pn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eg"/><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eg"/><Relationship Id="rId3" Type="http://schemas.openxmlformats.org/officeDocument/2006/relationships/image" Target="../media/image6.jpe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images.google.ca/imgres?imgurl=http://www.utdallas.edu/~brikowi/Teaching/Field_Methods/ph_controls.jpg&amp;imgrefurl=http://www.utdallas.edu/~brikowi/Teaching/Field_Methods/Lab_3_Activities.html&amp;usg=__kghPb4zzNOC7zRa8P9keocJEGxY=&amp;h=449&amp;w=524&amp;sz=29&amp;hl=en&amp;start=26&amp;tbnid=hTxdFOpiuFKLGM:&amp;tbnh=113&amp;tbnw=132&amp;prev=/images?q=pH+meter&amp;start=18&amp;ndsp=18&amp;hl=en&amp;rlz=1T4ADBF_enUS281US281&amp;sa=N" TargetMode="External"/><Relationship Id="rId3" Type="http://schemas.openxmlformats.org/officeDocument/2006/relationships/image" Target="../media/image8.jpeg"/><Relationship Id="rId4" Type="http://schemas.openxmlformats.org/officeDocument/2006/relationships/hyperlink" Target="http://images.google.ca/imgres?imgurl=http://img.alibaba.com/images/eng/country_profiles/italy.gif&amp;imgrefurl=http://www.alibaba.com/countrysearch/IT/Italy.html&amp;usg=__5_72429xiL3_dEpOKtImB8DB5Gs=&amp;h=542&amp;w=460&amp;sz=66&amp;hl=en&amp;start=12&amp;tbnid=3tvbcYp24q5scM:&amp;tbnh=132&amp;tbnw=112&amp;prev=/images?q=italy&amp;hl=en&amp;rlz=1T4ADBF_enUS281US281&amp;sa=G" TargetMode="External"/><Relationship Id="rId5"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png"/><Relationship Id="rId3" Type="http://schemas.openxmlformats.org/officeDocument/2006/relationships/hyperlink" Target="http://www.beg.utexas.edu/mainweb/publications/graphics/calcite400.jpg" TargetMode="External"/><Relationship Id="rId4" Type="http://schemas.openxmlformats.org/officeDocument/2006/relationships/image" Target="../media/image11.jpeg"/><Relationship Id="rId5" Type="http://schemas.openxmlformats.org/officeDocument/2006/relationships/image" Target="../media/image1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hyperlink" Target="http://gwydir.demon.co.uk/jo/minerals/pix/gypsum1.jpg" TargetMode="External"/><Relationship Id="rId4" Type="http://schemas.openxmlformats.org/officeDocument/2006/relationships/image" Target="../media/image14.jpeg"/><Relationship Id="rId5" Type="http://schemas.openxmlformats.org/officeDocument/2006/relationships/hyperlink" Target="http://www.geo.umn.edu/courses/1001/minerals/images/dolomite.jpg" TargetMode="External"/><Relationship Id="rId6" Type="http://schemas.openxmlformats.org/officeDocument/2006/relationships/image" Target="../media/image1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 Id="rId3" Type="http://schemas.openxmlformats.org/officeDocument/2006/relationships/image" Target="../media/image1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smtClean="0">
                <a:effectLst>
                  <a:outerShdw blurRad="38100" dist="38100" dir="2700000" algn="tl">
                    <a:srgbClr val="000000">
                      <a:alpha val="43137"/>
                    </a:srgbClr>
                  </a:outerShdw>
                </a:effectLst>
                <a:latin typeface="Candara" pitchFamily="34" charset="0"/>
              </a:rPr>
              <a:t>A Geochemical Survey of the </a:t>
            </a:r>
            <a:r>
              <a:rPr lang="en-US" b="1" dirty="0" err="1" smtClean="0">
                <a:effectLst>
                  <a:outerShdw blurRad="38100" dist="38100" dir="2700000" algn="tl">
                    <a:srgbClr val="000000">
                      <a:alpha val="43137"/>
                    </a:srgbClr>
                  </a:outerShdw>
                </a:effectLst>
                <a:latin typeface="Candara" pitchFamily="34" charset="0"/>
              </a:rPr>
              <a:t>Telese</a:t>
            </a:r>
            <a:r>
              <a:rPr lang="en-US" b="1" dirty="0" smtClean="0">
                <a:effectLst>
                  <a:outerShdw blurRad="38100" dist="38100" dir="2700000" algn="tl">
                    <a:srgbClr val="000000">
                      <a:alpha val="43137"/>
                    </a:srgbClr>
                  </a:outerShdw>
                </a:effectLst>
                <a:latin typeface="Candara" pitchFamily="34" charset="0"/>
              </a:rPr>
              <a:t> Hypothermal Spring, Southern Italy:</a:t>
            </a:r>
            <a:endParaRPr lang="en-US" b="1" dirty="0">
              <a:effectLst>
                <a:outerShdw blurRad="38100" dist="38100" dir="2700000" algn="tl">
                  <a:srgbClr val="000000">
                    <a:alpha val="43137"/>
                  </a:srgbClr>
                </a:outerShdw>
              </a:effectLst>
              <a:latin typeface="Candara" pitchFamily="34" charset="0"/>
            </a:endParaRPr>
          </a:p>
        </p:txBody>
      </p:sp>
      <p:sp>
        <p:nvSpPr>
          <p:cNvPr id="5" name="Subtitle 4"/>
          <p:cNvSpPr>
            <a:spLocks noGrp="1"/>
          </p:cNvSpPr>
          <p:nvPr>
            <p:ph type="subTitle" idx="1"/>
          </p:nvPr>
        </p:nvSpPr>
        <p:spPr/>
        <p:txBody>
          <a:bodyPr>
            <a:normAutofit lnSpcReduction="10000"/>
          </a:bodyPr>
          <a:lstStyle/>
          <a:p>
            <a:r>
              <a:rPr lang="en-US" dirty="0" smtClean="0">
                <a:solidFill>
                  <a:schemeClr val="tx1"/>
                </a:solidFill>
                <a:latin typeface="Candara" pitchFamily="34" charset="0"/>
              </a:rPr>
              <a:t>Sulfate Anomalies Induced by Crustal Deformation </a:t>
            </a:r>
            <a:r>
              <a:rPr lang="en-US" sz="1100" dirty="0" smtClean="0">
                <a:solidFill>
                  <a:schemeClr val="tx1"/>
                </a:solidFill>
                <a:latin typeface="Candara" pitchFamily="34" charset="0"/>
              </a:rPr>
              <a:t>(</a:t>
            </a:r>
            <a:r>
              <a:rPr lang="en-US" sz="1100" dirty="0" err="1" smtClean="0">
                <a:solidFill>
                  <a:schemeClr val="tx1"/>
                </a:solidFill>
                <a:latin typeface="Candara" pitchFamily="34" charset="0"/>
              </a:rPr>
              <a:t>Harabaglia</a:t>
            </a:r>
            <a:r>
              <a:rPr lang="en-US" sz="1100" dirty="0" smtClean="0">
                <a:solidFill>
                  <a:schemeClr val="tx1"/>
                </a:solidFill>
                <a:latin typeface="Candara" pitchFamily="34" charset="0"/>
              </a:rPr>
              <a:t>, et. al. 2002)</a:t>
            </a:r>
          </a:p>
          <a:p>
            <a:r>
              <a:rPr lang="en-US" sz="2400" dirty="0" smtClean="0">
                <a:solidFill>
                  <a:schemeClr val="tx1"/>
                </a:solidFill>
                <a:latin typeface="Candara" pitchFamily="34" charset="0"/>
              </a:rPr>
              <a:t>Additional analysis by Rebecca </a:t>
            </a:r>
            <a:r>
              <a:rPr lang="en-US" sz="2400" dirty="0" err="1" smtClean="0">
                <a:solidFill>
                  <a:schemeClr val="tx1"/>
                </a:solidFill>
                <a:latin typeface="Candara" pitchFamily="34" charset="0"/>
              </a:rPr>
              <a:t>Iwanicki</a:t>
            </a:r>
            <a:r>
              <a:rPr lang="en-US" sz="2400" dirty="0" smtClean="0">
                <a:solidFill>
                  <a:schemeClr val="tx1"/>
                </a:solidFill>
                <a:latin typeface="Candara" pitchFamily="34" charset="0"/>
              </a:rPr>
              <a:t> </a:t>
            </a:r>
            <a:r>
              <a:rPr lang="en-US" sz="2400" dirty="0" smtClean="0">
                <a:solidFill>
                  <a:schemeClr val="tx1"/>
                </a:solidFill>
                <a:latin typeface="Candara" pitchFamily="34" charset="0"/>
              </a:rPr>
              <a:t>and Andrew </a:t>
            </a:r>
            <a:r>
              <a:rPr lang="en-US" sz="2400" dirty="0" err="1" smtClean="0">
                <a:solidFill>
                  <a:schemeClr val="tx1"/>
                </a:solidFill>
                <a:latin typeface="Candara" pitchFamily="34" charset="0"/>
              </a:rPr>
              <a:t>Gorz</a:t>
            </a:r>
            <a:endParaRPr lang="en-US" sz="2400" dirty="0">
              <a:solidFill>
                <a:schemeClr val="tx1"/>
              </a:solidFill>
              <a:latin typeface="Candar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23" name="Rectangle 7"/>
          <p:cNvSpPr>
            <a:spLocks noGrp="1" noChangeArrowheads="1"/>
          </p:cNvSpPr>
          <p:nvPr>
            <p:ph type="title"/>
          </p:nvPr>
        </p:nvSpPr>
        <p:spPr/>
        <p:txBody>
          <a:bodyPr/>
          <a:lstStyle/>
          <a:p>
            <a:r>
              <a:rPr lang="en-US">
                <a:effectLst>
                  <a:outerShdw blurRad="38100" dist="38100" dir="2700000" algn="tl">
                    <a:srgbClr val="FFFFFF"/>
                  </a:outerShdw>
                </a:effectLst>
                <a:latin typeface="Candara" pitchFamily="34" charset="0"/>
              </a:rPr>
              <a:t>OUR FINDINGS</a:t>
            </a:r>
          </a:p>
        </p:txBody>
      </p:sp>
      <p:sp>
        <p:nvSpPr>
          <p:cNvPr id="9225" name="Rectangle 9"/>
          <p:cNvSpPr>
            <a:spLocks noGrp="1" noChangeArrowheads="1"/>
          </p:cNvSpPr>
          <p:nvPr>
            <p:ph type="body" sz="half" idx="1"/>
          </p:nvPr>
        </p:nvSpPr>
        <p:spPr/>
        <p:txBody>
          <a:bodyPr/>
          <a:lstStyle/>
          <a:p>
            <a:pPr>
              <a:buFontTx/>
              <a:buNone/>
            </a:pPr>
            <a:r>
              <a:rPr lang="en-US" sz="1600">
                <a:latin typeface="Candara" pitchFamily="34" charset="0"/>
              </a:rPr>
              <a:t>      </a:t>
            </a:r>
            <a:r>
              <a:rPr lang="en-US" sz="2000">
                <a:latin typeface="Candara" pitchFamily="34" charset="0"/>
              </a:rPr>
              <a:t>We looked to test a couple of their hypotheses that they left untested such as:</a:t>
            </a:r>
          </a:p>
          <a:p>
            <a:pPr>
              <a:buFontTx/>
              <a:buNone/>
            </a:pPr>
            <a:endParaRPr lang="en-US" sz="2000">
              <a:latin typeface="Candara" pitchFamily="34" charset="0"/>
            </a:endParaRPr>
          </a:p>
          <a:p>
            <a:r>
              <a:rPr lang="en-US" sz="2000">
                <a:latin typeface="Candara" pitchFamily="34" charset="0"/>
              </a:rPr>
              <a:t>There was lowered carbon dioxide replenishment to the buried aquifer in the summer months.</a:t>
            </a:r>
          </a:p>
          <a:p>
            <a:pPr>
              <a:buFontTx/>
              <a:buNone/>
            </a:pPr>
            <a:endParaRPr lang="en-US" sz="2000">
              <a:latin typeface="Candara" pitchFamily="34" charset="0"/>
            </a:endParaRPr>
          </a:p>
          <a:p>
            <a:r>
              <a:rPr lang="en-US" sz="2000">
                <a:latin typeface="Candara" pitchFamily="34" charset="0"/>
              </a:rPr>
              <a:t>The sulfate ion decrease in the wet months was due to a drop in the hydrogen sulfide supply from a deep seated source.</a:t>
            </a:r>
          </a:p>
        </p:txBody>
      </p:sp>
      <p:pic>
        <p:nvPicPr>
          <p:cNvPr id="9228" name="Picture 12" descr="Image:Hydrogen-sulfide-elpot-transparent-3D-balls.png">
            <a:hlinkClick r:id="rId2"/>
          </p:cNvPr>
          <p:cNvPicPr>
            <a:picLocks noChangeAspect="1" noChangeArrowheads="1"/>
          </p:cNvPicPr>
          <p:nvPr/>
        </p:nvPicPr>
        <p:blipFill>
          <a:blip r:embed="rId3"/>
          <a:srcRect/>
          <a:stretch>
            <a:fillRect/>
          </a:stretch>
        </p:blipFill>
        <p:spPr bwMode="auto">
          <a:xfrm>
            <a:off x="5219700" y="3068638"/>
            <a:ext cx="3708400" cy="3497262"/>
          </a:xfrm>
          <a:prstGeom prst="rect">
            <a:avLst/>
          </a:prstGeom>
          <a:noFill/>
        </p:spPr>
      </p:pic>
      <p:pic>
        <p:nvPicPr>
          <p:cNvPr id="9230" name="Picture 14" descr="Carbon-dioxide-3D-vdW"/>
          <p:cNvPicPr>
            <a:picLocks noChangeAspect="1" noChangeArrowheads="1"/>
          </p:cNvPicPr>
          <p:nvPr/>
        </p:nvPicPr>
        <p:blipFill>
          <a:blip r:embed="rId4"/>
          <a:srcRect/>
          <a:stretch>
            <a:fillRect/>
          </a:stretch>
        </p:blipFill>
        <p:spPr bwMode="auto">
          <a:xfrm>
            <a:off x="4356100" y="1557338"/>
            <a:ext cx="3600450" cy="236696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50900"/>
          </a:xfrm>
        </p:spPr>
        <p:txBody>
          <a:bodyPr/>
          <a:lstStyle/>
          <a:p>
            <a:r>
              <a:rPr lang="en-US" b="1">
                <a:effectLst>
                  <a:outerShdw blurRad="38100" dist="38100" dir="2700000" algn="tl">
                    <a:srgbClr val="FFFFFF"/>
                  </a:outerShdw>
                </a:effectLst>
                <a:latin typeface="Candara" pitchFamily="34" charset="0"/>
              </a:rPr>
              <a:t>CARBON DIOXIDE</a:t>
            </a:r>
          </a:p>
        </p:txBody>
      </p:sp>
      <p:graphicFrame>
        <p:nvGraphicFramePr>
          <p:cNvPr id="12292" name="Object 4"/>
          <p:cNvGraphicFramePr>
            <a:graphicFrameLocks noChangeAspect="1"/>
          </p:cNvGraphicFramePr>
          <p:nvPr>
            <p:ph idx="1"/>
          </p:nvPr>
        </p:nvGraphicFramePr>
        <p:xfrm>
          <a:off x="755650" y="2924175"/>
          <a:ext cx="7632700" cy="3559175"/>
        </p:xfrm>
        <a:graphic>
          <a:graphicData uri="http://schemas.openxmlformats.org/presentationml/2006/ole">
            <p:oleObj spid="_x0000_s1026" name="Chart" r:id="rId3" imgW="4318000" imgH="3162300" progId="Excel.Sheet.8">
              <p:embed/>
            </p:oleObj>
          </a:graphicData>
        </a:graphic>
      </p:graphicFrame>
      <p:sp>
        <p:nvSpPr>
          <p:cNvPr id="12294" name="Text Box 6"/>
          <p:cNvSpPr txBox="1">
            <a:spLocks noChangeArrowheads="1"/>
          </p:cNvSpPr>
          <p:nvPr/>
        </p:nvSpPr>
        <p:spPr bwMode="auto">
          <a:xfrm>
            <a:off x="468313" y="1484313"/>
            <a:ext cx="8064500" cy="1190625"/>
          </a:xfrm>
          <a:prstGeom prst="rect">
            <a:avLst/>
          </a:prstGeom>
          <a:noFill/>
          <a:ln w="9525">
            <a:noFill/>
            <a:miter lim="800000"/>
            <a:headEnd/>
            <a:tailEnd/>
          </a:ln>
          <a:effectLst/>
        </p:spPr>
        <p:txBody>
          <a:bodyPr>
            <a:spAutoFit/>
          </a:bodyPr>
          <a:lstStyle/>
          <a:p>
            <a:pPr algn="ctr">
              <a:spcBef>
                <a:spcPct val="50000"/>
              </a:spcBef>
            </a:pPr>
            <a:r>
              <a:rPr lang="en-US"/>
              <a:t>There was a decrease in precipitation in the summer months (4,5, and 6) which correlates to a decrease in the concentration of carbon dioxide in the buried aquifer.  This corresponded to the increased SI values relative to calcite and dolomite.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2">
            <a:alphaModFix amt="18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Mole Transfer of H</a:t>
            </a:r>
            <a:r>
              <a:rPr lang="en-US" baseline="-25000" dirty="0" smtClean="0"/>
              <a:t>2</a:t>
            </a:r>
            <a:r>
              <a:rPr lang="en-US" dirty="0" smtClean="0"/>
              <a:t>S</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b="1">
                <a:effectLst>
                  <a:outerShdw blurRad="38100" dist="38100" dir="2700000" algn="tl">
                    <a:srgbClr val="FFFFFF"/>
                  </a:outerShdw>
                </a:effectLst>
                <a:latin typeface="Candara" pitchFamily="34" charset="0"/>
              </a:rPr>
              <a:t>References</a:t>
            </a:r>
          </a:p>
        </p:txBody>
      </p:sp>
      <p:sp>
        <p:nvSpPr>
          <p:cNvPr id="14339" name="Rectangle 3"/>
          <p:cNvSpPr>
            <a:spLocks noGrp="1" noChangeArrowheads="1"/>
          </p:cNvSpPr>
          <p:nvPr>
            <p:ph type="body" idx="1"/>
          </p:nvPr>
        </p:nvSpPr>
        <p:spPr/>
        <p:txBody>
          <a:bodyPr/>
          <a:lstStyle/>
          <a:p>
            <a:r>
              <a:rPr lang="en-US" sz="1800"/>
              <a:t>Harabaglia, P., Mongelli, G., &amp; Paternoster, M. (2002, September). A Geochemical Survey of the Telese Hypothermal Spring, Southern Italy: Sulfate Anomalies Induced by Crustal Deformation. </a:t>
            </a:r>
            <a:r>
              <a:rPr lang="en-US" sz="1800" i="1"/>
              <a:t>Environmental Geosciences</a:t>
            </a:r>
            <a:r>
              <a:rPr lang="en-US" sz="1800"/>
              <a:t>, </a:t>
            </a:r>
            <a:r>
              <a:rPr lang="en-US" sz="1800" i="1"/>
              <a:t>9</a:t>
            </a:r>
            <a:r>
              <a:rPr lang="en-US" sz="1800"/>
              <a:t>(3), 89-101. Retrieved November 18, 2008, doi:10.1046/j.1526-0984.2002.93003.x </a:t>
            </a:r>
          </a:p>
          <a:p>
            <a:r>
              <a:rPr lang="en-US" sz="1800">
                <a:hlinkClick r:id="rId2"/>
              </a:rPr>
              <a:t>gwydir.demon.co.uk/jo/minerals/gypsum.htm</a:t>
            </a:r>
            <a:r>
              <a:rPr lang="en-US" sz="1800"/>
              <a:t> </a:t>
            </a:r>
          </a:p>
          <a:p>
            <a:r>
              <a:rPr lang="en-US" sz="1800">
                <a:hlinkClick r:id="rId3"/>
              </a:rPr>
              <a:t>www.beg.utexas.edu/.../graphics/calcite.htm</a:t>
            </a:r>
            <a:r>
              <a:rPr lang="en-US" sz="1800"/>
              <a:t> </a:t>
            </a:r>
          </a:p>
          <a:p>
            <a:r>
              <a:rPr lang="en-US" sz="1800">
                <a:hlinkClick r:id="rId4"/>
              </a:rPr>
              <a:t>www.geo.umn.edu/.../1001/minerals/dolomite.shtml</a:t>
            </a:r>
            <a:r>
              <a:rPr lang="en-US" sz="1800"/>
              <a:t> </a:t>
            </a:r>
          </a:p>
          <a:p>
            <a:r>
              <a:rPr lang="en-US" sz="1800">
                <a:hlinkClick r:id="rId5"/>
              </a:rPr>
              <a:t>www.alibaba.com/countrysearch/IT/Italy.html</a:t>
            </a:r>
            <a:r>
              <a:rPr lang="en-US" sz="1800"/>
              <a:t> </a:t>
            </a:r>
          </a:p>
          <a:p>
            <a:r>
              <a:rPr lang="en-US" sz="1800">
                <a:hlinkClick r:id="rId6"/>
              </a:rPr>
              <a:t>http://commons.wikimedia.org/wiki/Image:Hydrogen-sulfide-elpot-transparent-3D-balls.png</a:t>
            </a:r>
            <a:endParaRPr lang="en-US" sz="1800"/>
          </a:p>
          <a:p>
            <a:r>
              <a:rPr lang="en-US" sz="1800"/>
              <a:t>http://commons.wikimedia.org/wiki/Image:Carbon-dioxide-3D-vdW.png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latin typeface="Candara" pitchFamily="34" charset="0"/>
              </a:rPr>
              <a:t>Questions?</a:t>
            </a:r>
            <a:endParaRPr lang="en-US" sz="6000" dirty="0">
              <a:latin typeface="Candara" pitchFamily="34" charset="0"/>
            </a:endParaRPr>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400" dirty="0" smtClean="0">
                <a:effectLst>
                  <a:outerShdw blurRad="38100" dist="38100" dir="2700000" algn="tl">
                    <a:srgbClr val="000000">
                      <a:alpha val="43137"/>
                    </a:srgbClr>
                  </a:outerShdw>
                </a:effectLst>
                <a:latin typeface="Candara" pitchFamily="34" charset="0"/>
              </a:rPr>
              <a:t>Geological Sketch of </a:t>
            </a:r>
            <a:r>
              <a:rPr lang="en-US" sz="2400" dirty="0" err="1" smtClean="0">
                <a:effectLst>
                  <a:outerShdw blurRad="38100" dist="38100" dir="2700000" algn="tl">
                    <a:srgbClr val="000000">
                      <a:alpha val="43137"/>
                    </a:srgbClr>
                  </a:outerShdw>
                </a:effectLst>
                <a:latin typeface="Candara" pitchFamily="34" charset="0"/>
              </a:rPr>
              <a:t>Telese</a:t>
            </a:r>
            <a:r>
              <a:rPr lang="en-US" sz="2400" dirty="0" smtClean="0">
                <a:effectLst>
                  <a:outerShdw blurRad="38100" dist="38100" dir="2700000" algn="tl">
                    <a:srgbClr val="000000">
                      <a:alpha val="43137"/>
                    </a:srgbClr>
                  </a:outerShdw>
                </a:effectLst>
                <a:latin typeface="Candara" pitchFamily="34" charset="0"/>
              </a:rPr>
              <a:t> and Surrounding Area</a:t>
            </a:r>
            <a:endParaRPr lang="en-US" sz="2400" dirty="0">
              <a:effectLst>
                <a:outerShdw blurRad="38100" dist="38100" dir="2700000" algn="tl">
                  <a:srgbClr val="000000">
                    <a:alpha val="43137"/>
                  </a:srgbClr>
                </a:outerShdw>
              </a:effectLst>
              <a:latin typeface="Candara" pitchFamily="34" charset="0"/>
            </a:endParaRPr>
          </a:p>
        </p:txBody>
      </p:sp>
      <p:sp>
        <p:nvSpPr>
          <p:cNvPr id="7" name="Text Placeholder 6"/>
          <p:cNvSpPr>
            <a:spLocks noGrp="1"/>
          </p:cNvSpPr>
          <p:nvPr>
            <p:ph type="body" sz="half" idx="2"/>
          </p:nvPr>
        </p:nvSpPr>
        <p:spPr>
          <a:xfrm>
            <a:off x="457200" y="1752600"/>
            <a:ext cx="3008313" cy="4691063"/>
          </a:xfrm>
        </p:spPr>
        <p:txBody>
          <a:bodyPr>
            <a:normAutofit/>
          </a:bodyPr>
          <a:lstStyle/>
          <a:p>
            <a:r>
              <a:rPr lang="en-US" sz="2200" dirty="0" smtClean="0">
                <a:latin typeface="Candara" pitchFamily="34" charset="0"/>
              </a:rPr>
              <a:t>1 – Quaternary </a:t>
            </a:r>
            <a:r>
              <a:rPr lang="en-US" sz="2200" dirty="0" err="1" smtClean="0">
                <a:latin typeface="Candara" pitchFamily="34" charset="0"/>
              </a:rPr>
              <a:t>volcanics</a:t>
            </a:r>
            <a:endParaRPr lang="en-US" sz="2200" dirty="0" smtClean="0">
              <a:latin typeface="Candara" pitchFamily="34" charset="0"/>
            </a:endParaRPr>
          </a:p>
          <a:p>
            <a:endParaRPr lang="en-US" sz="2200" dirty="0" smtClean="0">
              <a:latin typeface="Candara" pitchFamily="34" charset="0"/>
            </a:endParaRPr>
          </a:p>
          <a:p>
            <a:r>
              <a:rPr lang="en-US" sz="2200" dirty="0" smtClean="0">
                <a:latin typeface="Candara" pitchFamily="34" charset="0"/>
              </a:rPr>
              <a:t>2 – </a:t>
            </a:r>
            <a:r>
              <a:rPr lang="en-US" sz="2200" dirty="0" err="1" smtClean="0">
                <a:latin typeface="Candara" pitchFamily="34" charset="0"/>
              </a:rPr>
              <a:t>Neogene</a:t>
            </a:r>
            <a:r>
              <a:rPr lang="en-US" sz="2200" dirty="0" smtClean="0">
                <a:latin typeface="Candara" pitchFamily="34" charset="0"/>
              </a:rPr>
              <a:t> sediments</a:t>
            </a:r>
          </a:p>
          <a:p>
            <a:endParaRPr lang="en-US" sz="2200" dirty="0" smtClean="0">
              <a:latin typeface="Candara" pitchFamily="34" charset="0"/>
            </a:endParaRPr>
          </a:p>
          <a:p>
            <a:r>
              <a:rPr lang="en-US" sz="2200" dirty="0" smtClean="0">
                <a:latin typeface="Candara" pitchFamily="34" charset="0"/>
              </a:rPr>
              <a:t>3 – </a:t>
            </a:r>
            <a:r>
              <a:rPr lang="en-US" sz="2200" dirty="0" err="1" smtClean="0">
                <a:latin typeface="Candara" pitchFamily="34" charset="0"/>
              </a:rPr>
              <a:t>Allochthonous</a:t>
            </a:r>
            <a:r>
              <a:rPr lang="en-US" sz="2200" dirty="0">
                <a:latin typeface="Candara" pitchFamily="34" charset="0"/>
              </a:rPr>
              <a:t> </a:t>
            </a:r>
            <a:r>
              <a:rPr lang="en-US" sz="2200" dirty="0" smtClean="0">
                <a:latin typeface="Candara" pitchFamily="34" charset="0"/>
              </a:rPr>
              <a:t>Cretaceous-Oligocene </a:t>
            </a:r>
            <a:r>
              <a:rPr lang="en-US" sz="2200" dirty="0" err="1" smtClean="0">
                <a:latin typeface="Candara" pitchFamily="34" charset="0"/>
              </a:rPr>
              <a:t>flysch</a:t>
            </a:r>
            <a:r>
              <a:rPr lang="en-US" sz="2200" dirty="0" smtClean="0">
                <a:latin typeface="Candara" pitchFamily="34" charset="0"/>
              </a:rPr>
              <a:t> and Tertiary </a:t>
            </a:r>
            <a:r>
              <a:rPr lang="en-US" sz="2200" dirty="0" err="1" smtClean="0">
                <a:latin typeface="Candara" pitchFamily="34" charset="0"/>
              </a:rPr>
              <a:t>synorogenic</a:t>
            </a:r>
            <a:r>
              <a:rPr lang="en-US" sz="2200" dirty="0" smtClean="0">
                <a:latin typeface="Candara" pitchFamily="34" charset="0"/>
              </a:rPr>
              <a:t> </a:t>
            </a:r>
            <a:r>
              <a:rPr lang="en-US" sz="2200" dirty="0" err="1" smtClean="0">
                <a:latin typeface="Candara" pitchFamily="34" charset="0"/>
              </a:rPr>
              <a:t>clastic</a:t>
            </a:r>
            <a:r>
              <a:rPr lang="en-US" sz="2200" dirty="0" smtClean="0">
                <a:latin typeface="Candara" pitchFamily="34" charset="0"/>
              </a:rPr>
              <a:t> sediments</a:t>
            </a:r>
          </a:p>
          <a:p>
            <a:endParaRPr lang="en-US" sz="2200" dirty="0" smtClean="0">
              <a:latin typeface="Candara" pitchFamily="34" charset="0"/>
            </a:endParaRPr>
          </a:p>
          <a:p>
            <a:r>
              <a:rPr lang="en-US" sz="2200" dirty="0" smtClean="0">
                <a:latin typeface="Candara" pitchFamily="34" charset="0"/>
              </a:rPr>
              <a:t>4 – Mesozoic carbonate</a:t>
            </a:r>
          </a:p>
        </p:txBody>
      </p:sp>
      <p:pic>
        <p:nvPicPr>
          <p:cNvPr id="10" name="Content Placeholder 9" descr="telese2.jpg"/>
          <p:cNvPicPr>
            <a:picLocks noGrp="1" noChangeAspect="1"/>
          </p:cNvPicPr>
          <p:nvPr>
            <p:ph idx="1"/>
          </p:nvPr>
        </p:nvPicPr>
        <p:blipFill>
          <a:blip r:embed="rId2"/>
          <a:stretch>
            <a:fillRect/>
          </a:stretch>
        </p:blipFill>
        <p:spPr>
          <a:xfrm>
            <a:off x="3575050" y="1076874"/>
            <a:ext cx="5111750" cy="4245464"/>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effectLst>
                  <a:outerShdw blurRad="38100" dist="38100" dir="2700000" algn="tl">
                    <a:srgbClr val="000000">
                      <a:alpha val="43137"/>
                    </a:srgbClr>
                  </a:outerShdw>
                </a:effectLst>
                <a:latin typeface="Candara" pitchFamily="34" charset="0"/>
                <a:cs typeface="Times New Roman" pitchFamily="18" charset="0"/>
              </a:rPr>
              <a:t>Seismic Data</a:t>
            </a:r>
            <a:endParaRPr lang="en-US" b="1" dirty="0">
              <a:effectLst>
                <a:outerShdw blurRad="38100" dist="38100" dir="2700000" algn="tl">
                  <a:srgbClr val="000000">
                    <a:alpha val="43137"/>
                  </a:srgbClr>
                </a:outerShdw>
              </a:effectLst>
              <a:latin typeface="Candara" pitchFamily="34" charset="0"/>
              <a:cs typeface="Times New Roman" pitchFamily="18" charset="0"/>
            </a:endParaRPr>
          </a:p>
        </p:txBody>
      </p:sp>
      <p:pic>
        <p:nvPicPr>
          <p:cNvPr id="7" name="Content Placeholder 6" descr="seismic.jpg"/>
          <p:cNvPicPr>
            <a:picLocks noGrp="1" noChangeAspect="1"/>
          </p:cNvPicPr>
          <p:nvPr>
            <p:ph sz="half" idx="1"/>
          </p:nvPr>
        </p:nvPicPr>
        <p:blipFill>
          <a:blip r:embed="rId2"/>
          <a:stretch>
            <a:fillRect/>
          </a:stretch>
        </p:blipFill>
        <p:spPr>
          <a:xfrm>
            <a:off x="457200" y="1600200"/>
            <a:ext cx="3321575" cy="4525963"/>
          </a:xfrm>
        </p:spPr>
      </p:pic>
      <p:pic>
        <p:nvPicPr>
          <p:cNvPr id="8" name="Content Placeholder 7" descr="seismic2.jpg"/>
          <p:cNvPicPr>
            <a:picLocks noGrp="1" noChangeAspect="1"/>
          </p:cNvPicPr>
          <p:nvPr>
            <p:ph sz="half" idx="2"/>
          </p:nvPr>
        </p:nvPicPr>
        <p:blipFill>
          <a:blip r:embed="rId3"/>
          <a:stretch>
            <a:fillRect/>
          </a:stretch>
        </p:blipFill>
        <p:spPr>
          <a:xfrm>
            <a:off x="4114800" y="3048000"/>
            <a:ext cx="4564062" cy="2282031"/>
          </a:xfrm>
        </p:spPr>
      </p:pic>
      <p:sp>
        <p:nvSpPr>
          <p:cNvPr id="5" name="Rounded Rectangle 4"/>
          <p:cNvSpPr/>
          <p:nvPr/>
        </p:nvSpPr>
        <p:spPr>
          <a:xfrm>
            <a:off x="5867400" y="3276600"/>
            <a:ext cx="1066800" cy="1447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495800" y="1524000"/>
            <a:ext cx="4267200" cy="830997"/>
          </a:xfrm>
          <a:prstGeom prst="rect">
            <a:avLst/>
          </a:prstGeom>
          <a:noFill/>
        </p:spPr>
        <p:txBody>
          <a:bodyPr wrap="square" rtlCol="0">
            <a:spAutoFit/>
          </a:bodyPr>
          <a:lstStyle/>
          <a:p>
            <a:r>
              <a:rPr lang="en-US" sz="2400" dirty="0" smtClean="0">
                <a:latin typeface="Candara" pitchFamily="34" charset="0"/>
              </a:rPr>
              <a:t>Relevant Seismic data from summer 1998 to spring 1999 </a:t>
            </a:r>
            <a:endParaRPr lang="en-US" sz="2400" dirty="0">
              <a:latin typeface="Candara" pitchFamily="34" charset="0"/>
            </a:endParaRPr>
          </a:p>
        </p:txBody>
      </p:sp>
      <p:cxnSp>
        <p:nvCxnSpPr>
          <p:cNvPr id="13" name="Straight Arrow Connector 12"/>
          <p:cNvCxnSpPr/>
          <p:nvPr/>
        </p:nvCxnSpPr>
        <p:spPr>
          <a:xfrm rot="16200000" flipH="1">
            <a:off x="5849144" y="2685256"/>
            <a:ext cx="6477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Precipitation Data</a:t>
            </a:r>
            <a:endParaRPr lang="en-US" dirty="0">
              <a:latin typeface="Candara" pitchFamily="34" charset="0"/>
            </a:endParaRPr>
          </a:p>
        </p:txBody>
      </p:sp>
      <p:pic>
        <p:nvPicPr>
          <p:cNvPr id="5" name="Content Placeholder 4" descr="precip1.jpg"/>
          <p:cNvPicPr>
            <a:picLocks noGrp="1" noChangeAspect="1"/>
          </p:cNvPicPr>
          <p:nvPr>
            <p:ph sz="half" idx="1"/>
          </p:nvPr>
        </p:nvPicPr>
        <p:blipFill>
          <a:blip r:embed="rId2"/>
          <a:stretch>
            <a:fillRect/>
          </a:stretch>
        </p:blipFill>
        <p:spPr>
          <a:xfrm>
            <a:off x="457200" y="3962400"/>
            <a:ext cx="3276600" cy="2507474"/>
          </a:xfrm>
        </p:spPr>
      </p:pic>
      <p:pic>
        <p:nvPicPr>
          <p:cNvPr id="6" name="Content Placeholder 5" descr="precip2.jpg"/>
          <p:cNvPicPr>
            <a:picLocks noGrp="1" noChangeAspect="1"/>
          </p:cNvPicPr>
          <p:nvPr>
            <p:ph sz="half" idx="2"/>
          </p:nvPr>
        </p:nvPicPr>
        <p:blipFill>
          <a:blip r:embed="rId3"/>
          <a:stretch>
            <a:fillRect/>
          </a:stretch>
        </p:blipFill>
        <p:spPr>
          <a:xfrm>
            <a:off x="3886200" y="1600200"/>
            <a:ext cx="4825068" cy="2804973"/>
          </a:xfrm>
        </p:spPr>
      </p:pic>
      <p:sp>
        <p:nvSpPr>
          <p:cNvPr id="12" name="Rounded Rectangle 11"/>
          <p:cNvSpPr/>
          <p:nvPr/>
        </p:nvSpPr>
        <p:spPr>
          <a:xfrm>
            <a:off x="4495800" y="3200400"/>
            <a:ext cx="685800" cy="1066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648200" y="5257800"/>
            <a:ext cx="4038600" cy="1200329"/>
          </a:xfrm>
          <a:prstGeom prst="rect">
            <a:avLst/>
          </a:prstGeom>
          <a:noFill/>
        </p:spPr>
        <p:txBody>
          <a:bodyPr wrap="square" rtlCol="0">
            <a:spAutoFit/>
          </a:bodyPr>
          <a:lstStyle/>
          <a:p>
            <a:r>
              <a:rPr lang="en-US" sz="2400" dirty="0" smtClean="0">
                <a:latin typeface="Candara" pitchFamily="34" charset="0"/>
              </a:rPr>
              <a:t>Represents an unusually dry period 	with significance to conclusions</a:t>
            </a:r>
            <a:endParaRPr lang="en-US" sz="2400" dirty="0">
              <a:latin typeface="Candara" pitchFamily="34" charset="0"/>
            </a:endParaRPr>
          </a:p>
        </p:txBody>
      </p:sp>
      <p:sp>
        <p:nvSpPr>
          <p:cNvPr id="15" name="Rounded Rectangle 14"/>
          <p:cNvSpPr/>
          <p:nvPr/>
        </p:nvSpPr>
        <p:spPr>
          <a:xfrm>
            <a:off x="457200" y="4648200"/>
            <a:ext cx="3200400" cy="304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rot="5400000" flipH="1" flipV="1">
            <a:off x="4381500" y="4838700"/>
            <a:ext cx="8382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a:off x="3733800" y="4876800"/>
            <a:ext cx="914400" cy="457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50" name="Picture 2" descr="C:\Users\Andy\AppData\Local\Microsoft\Windows\Temporary Internet Files\Content.IE5\LQEJUZLM\MCj04376400000[1].png"/>
          <p:cNvPicPr>
            <a:picLocks noChangeAspect="1" noChangeArrowheads="1"/>
          </p:cNvPicPr>
          <p:nvPr/>
        </p:nvPicPr>
        <p:blipFill>
          <a:blip r:embed="rId4"/>
          <a:srcRect/>
          <a:stretch>
            <a:fillRect/>
          </a:stretch>
        </p:blipFill>
        <p:spPr bwMode="auto">
          <a:xfrm>
            <a:off x="838200" y="1447800"/>
            <a:ext cx="2362200" cy="2362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87450" y="188913"/>
            <a:ext cx="6553200" cy="1295400"/>
          </a:xfrm>
        </p:spPr>
        <p:txBody>
          <a:bodyPr/>
          <a:lstStyle/>
          <a:p>
            <a:r>
              <a:rPr lang="en-US" sz="3200" b="1" dirty="0">
                <a:effectLst>
                  <a:outerShdw blurRad="38100" dist="38100" dir="2700000" algn="tl">
                    <a:srgbClr val="FFFFFF"/>
                  </a:outerShdw>
                </a:effectLst>
                <a:latin typeface="Candara" pitchFamily="34" charset="0"/>
              </a:rPr>
              <a:t>Procedure and Process </a:t>
            </a:r>
            <a:br>
              <a:rPr lang="en-US" sz="3200" b="1" dirty="0">
                <a:effectLst>
                  <a:outerShdw blurRad="38100" dist="38100" dir="2700000" algn="tl">
                    <a:srgbClr val="FFFFFF"/>
                  </a:outerShdw>
                </a:effectLst>
                <a:latin typeface="Candara" pitchFamily="34" charset="0"/>
              </a:rPr>
            </a:br>
            <a:r>
              <a:rPr lang="en-US" sz="3200" b="1" dirty="0">
                <a:effectLst>
                  <a:outerShdw blurRad="38100" dist="38100" dir="2700000" algn="tl">
                    <a:srgbClr val="FFFFFF"/>
                  </a:outerShdw>
                </a:effectLst>
                <a:latin typeface="Candara" pitchFamily="34" charset="0"/>
              </a:rPr>
              <a:t>of Sampling</a:t>
            </a:r>
          </a:p>
        </p:txBody>
      </p:sp>
      <p:sp>
        <p:nvSpPr>
          <p:cNvPr id="2051" name="Rectangle 3"/>
          <p:cNvSpPr>
            <a:spLocks noGrp="1" noChangeArrowheads="1"/>
          </p:cNvSpPr>
          <p:nvPr>
            <p:ph type="subTitle" idx="1"/>
          </p:nvPr>
        </p:nvSpPr>
        <p:spPr>
          <a:xfrm>
            <a:off x="827088" y="1557338"/>
            <a:ext cx="7489825" cy="5040312"/>
          </a:xfrm>
        </p:spPr>
        <p:txBody>
          <a:bodyPr/>
          <a:lstStyle/>
          <a:p>
            <a:pPr algn="l">
              <a:lnSpc>
                <a:spcPct val="80000"/>
              </a:lnSpc>
              <a:buFontTx/>
              <a:buChar char="•"/>
            </a:pPr>
            <a:r>
              <a:rPr lang="en-US" sz="1600" b="1" dirty="0">
                <a:solidFill>
                  <a:schemeClr val="tx1"/>
                </a:solidFill>
                <a:latin typeface="Candara" pitchFamily="34" charset="0"/>
              </a:rPr>
              <a:t>Monthly sampling of </a:t>
            </a:r>
            <a:r>
              <a:rPr lang="en-US" sz="1600" b="1" dirty="0" err="1">
                <a:solidFill>
                  <a:schemeClr val="tx1"/>
                </a:solidFill>
                <a:latin typeface="Candara" pitchFamily="34" charset="0"/>
              </a:rPr>
              <a:t>Telese</a:t>
            </a:r>
            <a:r>
              <a:rPr lang="en-US" sz="1600" b="1" dirty="0">
                <a:solidFill>
                  <a:schemeClr val="tx1"/>
                </a:solidFill>
                <a:latin typeface="Candara" pitchFamily="34" charset="0"/>
              </a:rPr>
              <a:t> Spring from April 1998 to April 1999 and conducted a geochemical survey. </a:t>
            </a:r>
          </a:p>
          <a:p>
            <a:pPr algn="l">
              <a:lnSpc>
                <a:spcPct val="80000"/>
              </a:lnSpc>
            </a:pPr>
            <a:endParaRPr lang="en-US" sz="1600" b="1" dirty="0">
              <a:solidFill>
                <a:schemeClr val="tx1"/>
              </a:solidFill>
            </a:endParaRPr>
          </a:p>
          <a:p>
            <a:pPr algn="l">
              <a:lnSpc>
                <a:spcPct val="80000"/>
              </a:lnSpc>
              <a:buFontTx/>
              <a:buChar char="•"/>
            </a:pPr>
            <a:r>
              <a:rPr lang="en-US" sz="1600" b="1" dirty="0">
                <a:solidFill>
                  <a:schemeClr val="tx1"/>
                </a:solidFill>
                <a:latin typeface="Candara" pitchFamily="34" charset="0"/>
              </a:rPr>
              <a:t>Evaluated the influence of the seasonal cycle with respect to the shallower aquifer.</a:t>
            </a:r>
          </a:p>
          <a:p>
            <a:pPr algn="l">
              <a:lnSpc>
                <a:spcPct val="80000"/>
              </a:lnSpc>
            </a:pPr>
            <a:endParaRPr lang="en-US" sz="1600" b="1" dirty="0">
              <a:solidFill>
                <a:schemeClr val="tx1"/>
              </a:solidFill>
              <a:latin typeface="Candara" pitchFamily="34" charset="0"/>
            </a:endParaRPr>
          </a:p>
          <a:p>
            <a:pPr algn="l">
              <a:lnSpc>
                <a:spcPct val="80000"/>
              </a:lnSpc>
              <a:buFontTx/>
              <a:buChar char="•"/>
            </a:pPr>
            <a:r>
              <a:rPr lang="en-US" sz="1600" b="1" dirty="0">
                <a:solidFill>
                  <a:schemeClr val="tx1"/>
                </a:solidFill>
                <a:latin typeface="Candara" pitchFamily="34" charset="0"/>
              </a:rPr>
              <a:t>Is there  a residual anomaly? Can natural conditions related to tectonic stress induce significant changes in the chemical content of thermal waters?</a:t>
            </a:r>
          </a:p>
          <a:p>
            <a:pPr algn="l">
              <a:lnSpc>
                <a:spcPct val="80000"/>
              </a:lnSpc>
            </a:pPr>
            <a:r>
              <a:rPr lang="en-US" sz="1600" b="1" dirty="0">
                <a:solidFill>
                  <a:schemeClr val="tx1"/>
                </a:solidFill>
                <a:latin typeface="Candara" pitchFamily="34" charset="0"/>
              </a:rPr>
              <a:t>  </a:t>
            </a:r>
          </a:p>
          <a:p>
            <a:pPr algn="l">
              <a:lnSpc>
                <a:spcPct val="80000"/>
              </a:lnSpc>
              <a:buFontTx/>
              <a:buChar char="•"/>
            </a:pPr>
            <a:r>
              <a:rPr lang="en-US" sz="1600" b="1" dirty="0">
                <a:solidFill>
                  <a:schemeClr val="tx1"/>
                </a:solidFill>
                <a:latin typeface="Candara" pitchFamily="34" charset="0"/>
              </a:rPr>
              <a:t>Used a portable pH meter for temperature, pH, and electrical conductivity.  HCO3- was also measured in the field by titration.</a:t>
            </a:r>
          </a:p>
          <a:p>
            <a:pPr algn="l">
              <a:lnSpc>
                <a:spcPct val="80000"/>
              </a:lnSpc>
            </a:pPr>
            <a:endParaRPr lang="en-US" sz="1600" b="1" dirty="0">
              <a:solidFill>
                <a:schemeClr val="tx1"/>
              </a:solidFill>
              <a:latin typeface="Candara" pitchFamily="34" charset="0"/>
            </a:endParaRPr>
          </a:p>
          <a:p>
            <a:pPr algn="l">
              <a:lnSpc>
                <a:spcPct val="80000"/>
              </a:lnSpc>
              <a:buFontTx/>
              <a:buChar char="•"/>
            </a:pPr>
            <a:r>
              <a:rPr lang="en-US" sz="1600" b="1" dirty="0">
                <a:solidFill>
                  <a:schemeClr val="tx1"/>
                </a:solidFill>
                <a:latin typeface="Candara" pitchFamily="34" charset="0"/>
              </a:rPr>
              <a:t>The water samples were filtered in the lab then the anions and </a:t>
            </a:r>
            <a:r>
              <a:rPr lang="en-US" sz="1600" b="1" dirty="0" err="1">
                <a:solidFill>
                  <a:schemeClr val="tx1"/>
                </a:solidFill>
                <a:latin typeface="Candara" pitchFamily="34" charset="0"/>
              </a:rPr>
              <a:t>cations</a:t>
            </a:r>
            <a:r>
              <a:rPr lang="en-US" sz="1600" b="1" dirty="0">
                <a:solidFill>
                  <a:schemeClr val="tx1"/>
                </a:solidFill>
                <a:latin typeface="Candara" pitchFamily="34" charset="0"/>
              </a:rPr>
              <a:t> were determined using an ion chromatograph.  The total dissolved solids (TDS) were also determined.</a:t>
            </a:r>
          </a:p>
          <a:p>
            <a:pPr algn="l">
              <a:lnSpc>
                <a:spcPct val="80000"/>
              </a:lnSpc>
            </a:pPr>
            <a:endParaRPr lang="en-US" sz="1600" b="1" dirty="0">
              <a:solidFill>
                <a:schemeClr val="tx1"/>
              </a:solidFill>
              <a:latin typeface="Candara" pitchFamily="34" charset="0"/>
            </a:endParaRPr>
          </a:p>
          <a:p>
            <a:pPr algn="l">
              <a:lnSpc>
                <a:spcPct val="80000"/>
              </a:lnSpc>
              <a:buFontTx/>
              <a:buChar char="•"/>
            </a:pPr>
            <a:r>
              <a:rPr lang="en-US" sz="1600" b="1" dirty="0">
                <a:solidFill>
                  <a:schemeClr val="tx1"/>
                </a:solidFill>
                <a:latin typeface="Candara" pitchFamily="34" charset="0"/>
              </a:rPr>
              <a:t>Used the speciation program PHREEQC to determine the saturation indices for a variety of minerals as well as the logarithmic values of various ion activities which were then graphed.  </a:t>
            </a:r>
          </a:p>
          <a:p>
            <a:pPr algn="l">
              <a:lnSpc>
                <a:spcPct val="80000"/>
              </a:lnSpc>
            </a:pPr>
            <a:endParaRPr lang="en-US" sz="1600" b="1" dirty="0">
              <a:solidFill>
                <a:schemeClr val="tx1"/>
              </a:solidFill>
              <a:latin typeface="Candara" pitchFamily="34" charset="0"/>
            </a:endParaRPr>
          </a:p>
          <a:p>
            <a:pPr algn="l">
              <a:lnSpc>
                <a:spcPct val="80000"/>
              </a:lnSpc>
              <a:buFontTx/>
              <a:buChar char="•"/>
            </a:pPr>
            <a:r>
              <a:rPr lang="en-US" sz="1600" b="1" dirty="0">
                <a:solidFill>
                  <a:schemeClr val="tx1"/>
                </a:solidFill>
                <a:latin typeface="Candara" pitchFamily="34" charset="0"/>
              </a:rPr>
              <a:t>Graphed the evolution of the SI values in relation to the SO42- concentration values.</a:t>
            </a:r>
            <a:r>
              <a:rPr lang="en-US" sz="1600" b="1" dirty="0">
                <a:solidFill>
                  <a:schemeClr val="tx1"/>
                </a:solidFill>
              </a:rPr>
              <a:t> </a:t>
            </a:r>
          </a:p>
        </p:txBody>
      </p:sp>
      <p:pic>
        <p:nvPicPr>
          <p:cNvPr id="2053" name="Picture 5" descr="ph_controls">
            <a:hlinkClick r:id="rId2"/>
          </p:cNvPr>
          <p:cNvPicPr>
            <a:picLocks noChangeAspect="1" noChangeArrowheads="1"/>
          </p:cNvPicPr>
          <p:nvPr/>
        </p:nvPicPr>
        <p:blipFill>
          <a:blip r:embed="rId3"/>
          <a:srcRect/>
          <a:stretch>
            <a:fillRect/>
          </a:stretch>
        </p:blipFill>
        <p:spPr bwMode="auto">
          <a:xfrm>
            <a:off x="684213" y="188913"/>
            <a:ext cx="1439862" cy="1233487"/>
          </a:xfrm>
          <a:prstGeom prst="rect">
            <a:avLst/>
          </a:prstGeom>
          <a:noFill/>
        </p:spPr>
      </p:pic>
      <p:pic>
        <p:nvPicPr>
          <p:cNvPr id="2055" name="Picture 7" descr="italy">
            <a:hlinkClick r:id="rId4"/>
          </p:cNvPr>
          <p:cNvPicPr>
            <a:picLocks noChangeAspect="1" noChangeArrowheads="1"/>
          </p:cNvPicPr>
          <p:nvPr/>
        </p:nvPicPr>
        <p:blipFill>
          <a:blip r:embed="rId5"/>
          <a:srcRect/>
          <a:stretch>
            <a:fillRect/>
          </a:stretch>
        </p:blipFill>
        <p:spPr bwMode="auto">
          <a:xfrm>
            <a:off x="6804025" y="115888"/>
            <a:ext cx="1222375" cy="143986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8" name="Rectangle 6"/>
          <p:cNvSpPr>
            <a:spLocks noGrp="1" noChangeArrowheads="1"/>
          </p:cNvSpPr>
          <p:nvPr>
            <p:ph type="title"/>
          </p:nvPr>
        </p:nvSpPr>
        <p:spPr>
          <a:xfrm>
            <a:off x="457200" y="274638"/>
            <a:ext cx="8229600" cy="633412"/>
          </a:xfrm>
        </p:spPr>
        <p:txBody>
          <a:bodyPr>
            <a:normAutofit fontScale="90000"/>
          </a:bodyPr>
          <a:lstStyle/>
          <a:p>
            <a:r>
              <a:rPr lang="en-US" sz="4000" b="1" dirty="0">
                <a:effectLst>
                  <a:outerShdw blurRad="38100" dist="38100" dir="2700000" algn="tl">
                    <a:srgbClr val="FFFFFF"/>
                  </a:outerShdw>
                </a:effectLst>
                <a:latin typeface="Candara" pitchFamily="34" charset="0"/>
              </a:rPr>
              <a:t>RESULTS</a:t>
            </a:r>
          </a:p>
        </p:txBody>
      </p:sp>
      <p:sp>
        <p:nvSpPr>
          <p:cNvPr id="3081" name="Text Box 9"/>
          <p:cNvSpPr txBox="1">
            <a:spLocks noChangeArrowheads="1"/>
          </p:cNvSpPr>
          <p:nvPr/>
        </p:nvSpPr>
        <p:spPr bwMode="auto">
          <a:xfrm>
            <a:off x="684213" y="1484313"/>
            <a:ext cx="4392612" cy="366712"/>
          </a:xfrm>
          <a:prstGeom prst="rect">
            <a:avLst/>
          </a:prstGeom>
          <a:noFill/>
          <a:ln w="9525">
            <a:noFill/>
            <a:miter lim="800000"/>
            <a:headEnd/>
            <a:tailEnd/>
          </a:ln>
          <a:effectLst/>
        </p:spPr>
        <p:txBody>
          <a:bodyPr>
            <a:spAutoFit/>
          </a:bodyPr>
          <a:lstStyle/>
          <a:p>
            <a:pPr>
              <a:spcBef>
                <a:spcPct val="50000"/>
              </a:spcBef>
            </a:pPr>
            <a:endParaRPr lang="en-US"/>
          </a:p>
        </p:txBody>
      </p:sp>
      <p:sp>
        <p:nvSpPr>
          <p:cNvPr id="3083" name="Text Box 11"/>
          <p:cNvSpPr txBox="1">
            <a:spLocks noChangeArrowheads="1"/>
          </p:cNvSpPr>
          <p:nvPr/>
        </p:nvSpPr>
        <p:spPr bwMode="auto">
          <a:xfrm>
            <a:off x="250825" y="1052513"/>
            <a:ext cx="4968875" cy="5588000"/>
          </a:xfrm>
          <a:prstGeom prst="rect">
            <a:avLst/>
          </a:prstGeom>
          <a:noFill/>
          <a:ln w="9525">
            <a:noFill/>
            <a:miter lim="800000"/>
            <a:headEnd/>
            <a:tailEnd/>
          </a:ln>
          <a:effectLst/>
        </p:spPr>
        <p:txBody>
          <a:bodyPr>
            <a:spAutoFit/>
          </a:bodyPr>
          <a:lstStyle/>
          <a:p>
            <a:pPr>
              <a:spcBef>
                <a:spcPct val="50000"/>
              </a:spcBef>
              <a:buFontTx/>
              <a:buChar char="•"/>
            </a:pPr>
            <a:r>
              <a:rPr lang="en-US" dirty="0"/>
              <a:t> </a:t>
            </a:r>
            <a:r>
              <a:rPr lang="en-US" b="1" dirty="0">
                <a:latin typeface="Candara" pitchFamily="34" charset="0"/>
              </a:rPr>
              <a:t>The relative concentrations of the major ions show the sample is of the calcium bicarbonate type and the water is derived from carbonate-hosted aquifers </a:t>
            </a:r>
          </a:p>
          <a:p>
            <a:pPr>
              <a:spcBef>
                <a:spcPct val="50000"/>
              </a:spcBef>
              <a:buFontTx/>
              <a:buChar char="•"/>
            </a:pPr>
            <a:r>
              <a:rPr lang="en-US" b="1" dirty="0">
                <a:latin typeface="Candara" pitchFamily="34" charset="0"/>
              </a:rPr>
              <a:t> No significant fluctuations in temperature, pH, electrical conductivity, or TDS.</a:t>
            </a:r>
            <a:r>
              <a:rPr lang="en-US" b="1" dirty="0"/>
              <a:t> </a:t>
            </a:r>
          </a:p>
          <a:p>
            <a:pPr>
              <a:spcBef>
                <a:spcPct val="50000"/>
              </a:spcBef>
              <a:buFontTx/>
              <a:buChar char="•"/>
            </a:pPr>
            <a:r>
              <a:rPr lang="en-US" b="1" dirty="0"/>
              <a:t> </a:t>
            </a:r>
            <a:r>
              <a:rPr lang="en-US" b="1" dirty="0">
                <a:latin typeface="Candara" pitchFamily="34" charset="0"/>
              </a:rPr>
              <a:t>Constant concentration of all major ions except SO</a:t>
            </a:r>
            <a:r>
              <a:rPr lang="en-US" b="1" baseline="-25000" dirty="0">
                <a:latin typeface="Candara" pitchFamily="34" charset="0"/>
              </a:rPr>
              <a:t>4</a:t>
            </a:r>
            <a:r>
              <a:rPr lang="en-US" b="1" baseline="30000" dirty="0">
                <a:latin typeface="Candara" pitchFamily="34" charset="0"/>
              </a:rPr>
              <a:t>2-</a:t>
            </a:r>
            <a:r>
              <a:rPr lang="en-US" b="1" dirty="0">
                <a:latin typeface="Candara" pitchFamily="34" charset="0"/>
              </a:rPr>
              <a:t> which drops notably in June 1998 and particularly from November 1998 to January 1999.  F- behaved similarly suggesting it has a similar origin.</a:t>
            </a:r>
          </a:p>
          <a:p>
            <a:pPr>
              <a:spcBef>
                <a:spcPct val="50000"/>
              </a:spcBef>
              <a:buFontTx/>
              <a:buChar char="•"/>
            </a:pPr>
            <a:r>
              <a:rPr lang="en-US" b="1" dirty="0">
                <a:latin typeface="Candara" pitchFamily="34" charset="0"/>
              </a:rPr>
              <a:t>Oversaturated in calcite and dolomite with peak values between June and August 1998 due to decreased recharge flow in the dry season.  The ratio of the activities of Mg+ to Ca2+ was quite constant which verifies the saturation state of dolomite.</a:t>
            </a:r>
          </a:p>
          <a:p>
            <a:pPr>
              <a:spcBef>
                <a:spcPct val="50000"/>
              </a:spcBef>
              <a:buFontTx/>
              <a:buChar char="•"/>
            </a:pPr>
            <a:endParaRPr lang="en-US" b="1" dirty="0">
              <a:latin typeface="Candara" pitchFamily="34" charset="0"/>
            </a:endParaRPr>
          </a:p>
        </p:txBody>
      </p:sp>
      <p:pic>
        <p:nvPicPr>
          <p:cNvPr id="3085" name="Picture 13"/>
          <p:cNvPicPr>
            <a:picLocks noChangeAspect="1" noChangeArrowheads="1"/>
          </p:cNvPicPr>
          <p:nvPr/>
        </p:nvPicPr>
        <p:blipFill>
          <a:blip r:embed="rId2"/>
          <a:srcRect/>
          <a:stretch>
            <a:fillRect/>
          </a:stretch>
        </p:blipFill>
        <p:spPr bwMode="auto">
          <a:xfrm>
            <a:off x="5219700" y="1052513"/>
            <a:ext cx="3729038" cy="2617787"/>
          </a:xfrm>
          <a:prstGeom prst="rect">
            <a:avLst/>
          </a:prstGeom>
          <a:noFill/>
          <a:ln w="9525">
            <a:noFill/>
            <a:miter lim="800000"/>
            <a:headEnd/>
            <a:tailEnd/>
          </a:ln>
          <a:effectLst/>
        </p:spPr>
      </p:pic>
      <p:pic>
        <p:nvPicPr>
          <p:cNvPr id="3087" name="Picture 15" descr="See full size image">
            <a:hlinkClick r:id="rId3"/>
          </p:cNvPr>
          <p:cNvPicPr>
            <a:picLocks noChangeAspect="1" noChangeArrowheads="1"/>
          </p:cNvPicPr>
          <p:nvPr/>
        </p:nvPicPr>
        <p:blipFill>
          <a:blip r:embed="rId4"/>
          <a:srcRect/>
          <a:stretch>
            <a:fillRect/>
          </a:stretch>
        </p:blipFill>
        <p:spPr bwMode="auto">
          <a:xfrm>
            <a:off x="6732588" y="4868863"/>
            <a:ext cx="2160587" cy="1609725"/>
          </a:xfrm>
          <a:prstGeom prst="rect">
            <a:avLst/>
          </a:prstGeom>
          <a:noFill/>
        </p:spPr>
      </p:pic>
      <p:pic>
        <p:nvPicPr>
          <p:cNvPr id="3088" name="Picture 16" descr="j0293828"/>
          <p:cNvPicPr>
            <a:picLocks noChangeAspect="1" noChangeArrowheads="1"/>
          </p:cNvPicPr>
          <p:nvPr/>
        </p:nvPicPr>
        <p:blipFill>
          <a:blip r:embed="rId5"/>
          <a:srcRect/>
          <a:stretch>
            <a:fillRect/>
          </a:stretch>
        </p:blipFill>
        <p:spPr bwMode="auto">
          <a:xfrm>
            <a:off x="5003800" y="3789363"/>
            <a:ext cx="2017713" cy="21240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993775"/>
          </a:xfrm>
        </p:spPr>
        <p:txBody>
          <a:bodyPr/>
          <a:lstStyle/>
          <a:p>
            <a:r>
              <a:rPr lang="en-US" b="1" dirty="0">
                <a:effectLst>
                  <a:outerShdw blurRad="38100" dist="38100" dir="2700000" algn="tl">
                    <a:srgbClr val="FFFFFF"/>
                  </a:outerShdw>
                </a:effectLst>
                <a:latin typeface="Candara" pitchFamily="34" charset="0"/>
              </a:rPr>
              <a:t>RESULTS</a:t>
            </a:r>
          </a:p>
        </p:txBody>
      </p:sp>
      <p:sp>
        <p:nvSpPr>
          <p:cNvPr id="6147" name="Rectangle 3"/>
          <p:cNvSpPr>
            <a:spLocks noGrp="1" noChangeArrowheads="1"/>
          </p:cNvSpPr>
          <p:nvPr>
            <p:ph type="body" idx="1"/>
          </p:nvPr>
        </p:nvSpPr>
        <p:spPr>
          <a:xfrm>
            <a:off x="457200" y="1412875"/>
            <a:ext cx="4619625" cy="5040313"/>
          </a:xfrm>
        </p:spPr>
        <p:txBody>
          <a:bodyPr/>
          <a:lstStyle/>
          <a:p>
            <a:r>
              <a:rPr lang="en-US" sz="1800" b="1" dirty="0">
                <a:latin typeface="Candara" pitchFamily="34" charset="0"/>
              </a:rPr>
              <a:t>SO</a:t>
            </a:r>
            <a:r>
              <a:rPr lang="en-US" sz="1800" b="1" baseline="-25000" dirty="0">
                <a:latin typeface="Candara" pitchFamily="34" charset="0"/>
              </a:rPr>
              <a:t>4</a:t>
            </a:r>
            <a:r>
              <a:rPr lang="en-US" sz="1800" b="1" baseline="30000" dirty="0">
                <a:latin typeface="Candara" pitchFamily="34" charset="0"/>
              </a:rPr>
              <a:t>2-</a:t>
            </a:r>
            <a:r>
              <a:rPr lang="en-US" sz="1800" b="1" dirty="0">
                <a:latin typeface="Candara" pitchFamily="34" charset="0"/>
              </a:rPr>
              <a:t> vs. Ca</a:t>
            </a:r>
            <a:r>
              <a:rPr lang="en-US" sz="1800" b="1" baseline="30000" dirty="0">
                <a:latin typeface="Candara" pitchFamily="34" charset="0"/>
              </a:rPr>
              <a:t>2+</a:t>
            </a:r>
            <a:r>
              <a:rPr lang="en-US" sz="1800" b="1" dirty="0">
                <a:latin typeface="Candara" pitchFamily="34" charset="0"/>
              </a:rPr>
              <a:t> showed a broad negative trend so calcite precipitation occurs due to added Ca in the dissolution of gypsum. Dolomite dissolution likely occurs as well because the increase in SO</a:t>
            </a:r>
            <a:r>
              <a:rPr lang="en-US" sz="1800" b="1" baseline="-25000" dirty="0">
                <a:latin typeface="Candara" pitchFamily="34" charset="0"/>
              </a:rPr>
              <a:t>4</a:t>
            </a:r>
            <a:r>
              <a:rPr lang="en-US" sz="1800" b="1" baseline="30000" dirty="0">
                <a:latin typeface="Candara" pitchFamily="34" charset="0"/>
              </a:rPr>
              <a:t>2-</a:t>
            </a:r>
            <a:r>
              <a:rPr lang="en-US" sz="1800" b="1" dirty="0">
                <a:latin typeface="Candara" pitchFamily="34" charset="0"/>
              </a:rPr>
              <a:t> is accompanied by an increase in the Mg/Ca ratio.</a:t>
            </a:r>
          </a:p>
          <a:p>
            <a:pPr>
              <a:buFontTx/>
              <a:buNone/>
            </a:pPr>
            <a:endParaRPr lang="en-US" sz="1800" b="1" dirty="0">
              <a:latin typeface="Candara" pitchFamily="34" charset="0"/>
            </a:endParaRPr>
          </a:p>
          <a:p>
            <a:r>
              <a:rPr lang="en-US" sz="1800" b="1" dirty="0" err="1">
                <a:latin typeface="Candara" pitchFamily="34" charset="0"/>
              </a:rPr>
              <a:t>Undersaturation</a:t>
            </a:r>
            <a:r>
              <a:rPr lang="en-US" sz="1800" b="1" dirty="0">
                <a:latin typeface="Candara" pitchFamily="34" charset="0"/>
              </a:rPr>
              <a:t> of gypsum and fluorite.</a:t>
            </a:r>
          </a:p>
          <a:p>
            <a:pPr>
              <a:buFontTx/>
              <a:buNone/>
            </a:pPr>
            <a:endParaRPr lang="en-US" sz="1800" b="1" dirty="0">
              <a:latin typeface="Candara" pitchFamily="34" charset="0"/>
            </a:endParaRPr>
          </a:p>
          <a:p>
            <a:r>
              <a:rPr lang="en-US" sz="1800" b="1" dirty="0">
                <a:latin typeface="Candara" pitchFamily="34" charset="0"/>
              </a:rPr>
              <a:t>Evidence provided by the saturation indices, the SO42- concentrations, and the Mg/Ca activity ratios show that the groundwater is likely rising from a carbonate aquifer.  These values could also be largely affected by the dissolution of gypsum.</a:t>
            </a:r>
            <a:r>
              <a:rPr lang="en-US" sz="1800" dirty="0"/>
              <a:t> </a:t>
            </a:r>
          </a:p>
          <a:p>
            <a:pPr>
              <a:buFontTx/>
              <a:buNone/>
            </a:pPr>
            <a:endParaRPr lang="en-US" sz="1800" dirty="0"/>
          </a:p>
        </p:txBody>
      </p:sp>
      <p:pic>
        <p:nvPicPr>
          <p:cNvPr id="6148" name="Picture 4"/>
          <p:cNvPicPr>
            <a:picLocks noChangeAspect="1" noChangeArrowheads="1"/>
          </p:cNvPicPr>
          <p:nvPr/>
        </p:nvPicPr>
        <p:blipFill>
          <a:blip r:embed="rId2"/>
          <a:srcRect/>
          <a:stretch>
            <a:fillRect/>
          </a:stretch>
        </p:blipFill>
        <p:spPr bwMode="auto">
          <a:xfrm>
            <a:off x="5292725" y="1484313"/>
            <a:ext cx="3609975" cy="2952750"/>
          </a:xfrm>
          <a:prstGeom prst="rect">
            <a:avLst/>
          </a:prstGeom>
          <a:noFill/>
          <a:ln w="9525">
            <a:noFill/>
            <a:miter lim="800000"/>
            <a:headEnd/>
            <a:tailEnd/>
          </a:ln>
          <a:effectLst/>
        </p:spPr>
      </p:pic>
      <p:pic>
        <p:nvPicPr>
          <p:cNvPr id="6150" name="Picture 6" descr="See full size image">
            <a:hlinkClick r:id="rId3"/>
          </p:cNvPr>
          <p:cNvPicPr>
            <a:picLocks noChangeAspect="1" noChangeArrowheads="1"/>
          </p:cNvPicPr>
          <p:nvPr/>
        </p:nvPicPr>
        <p:blipFill>
          <a:blip r:embed="rId4"/>
          <a:srcRect/>
          <a:stretch>
            <a:fillRect/>
          </a:stretch>
        </p:blipFill>
        <p:spPr bwMode="auto">
          <a:xfrm>
            <a:off x="7380288" y="4581525"/>
            <a:ext cx="1584325" cy="1527175"/>
          </a:xfrm>
          <a:prstGeom prst="rect">
            <a:avLst/>
          </a:prstGeom>
          <a:noFill/>
        </p:spPr>
      </p:pic>
      <p:pic>
        <p:nvPicPr>
          <p:cNvPr id="6152" name="Picture 8" descr="Image of Dolomite">
            <a:hlinkClick r:id="rId5"/>
          </p:cNvPr>
          <p:cNvPicPr>
            <a:picLocks noChangeAspect="1" noChangeArrowheads="1"/>
          </p:cNvPicPr>
          <p:nvPr/>
        </p:nvPicPr>
        <p:blipFill>
          <a:blip r:embed="rId6"/>
          <a:srcRect/>
          <a:stretch>
            <a:fillRect/>
          </a:stretch>
        </p:blipFill>
        <p:spPr bwMode="auto">
          <a:xfrm>
            <a:off x="5076825" y="5013325"/>
            <a:ext cx="2265363" cy="169862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777875"/>
          </a:xfrm>
        </p:spPr>
        <p:txBody>
          <a:bodyPr/>
          <a:lstStyle/>
          <a:p>
            <a:r>
              <a:rPr lang="en-US" b="1">
                <a:effectLst>
                  <a:outerShdw blurRad="38100" dist="38100" dir="2700000" algn="tl">
                    <a:srgbClr val="FFFFFF"/>
                  </a:outerShdw>
                </a:effectLst>
                <a:latin typeface="Candara" pitchFamily="34" charset="0"/>
              </a:rPr>
              <a:t>RESULTS</a:t>
            </a:r>
          </a:p>
        </p:txBody>
      </p:sp>
      <p:sp>
        <p:nvSpPr>
          <p:cNvPr id="7171" name="Rectangle 3"/>
          <p:cNvSpPr>
            <a:spLocks noGrp="1" noChangeArrowheads="1"/>
          </p:cNvSpPr>
          <p:nvPr>
            <p:ph type="body" idx="1"/>
          </p:nvPr>
        </p:nvSpPr>
        <p:spPr>
          <a:xfrm>
            <a:off x="457200" y="1412875"/>
            <a:ext cx="8229600" cy="936625"/>
          </a:xfrm>
        </p:spPr>
        <p:txBody>
          <a:bodyPr/>
          <a:lstStyle/>
          <a:p>
            <a:r>
              <a:rPr lang="en-US" sz="1800" b="1">
                <a:latin typeface="Candara" pitchFamily="34" charset="0"/>
              </a:rPr>
              <a:t>All water samples fall into the kaolinite field so significant addition of alkali’s via silicate dissolution can be disregarded.</a:t>
            </a:r>
            <a:r>
              <a:rPr lang="en-US"/>
              <a:t> </a:t>
            </a:r>
          </a:p>
        </p:txBody>
      </p:sp>
      <p:sp>
        <p:nvSpPr>
          <p:cNvPr id="7172" name="Text Box 4"/>
          <p:cNvSpPr txBox="1">
            <a:spLocks noChangeArrowheads="1"/>
          </p:cNvSpPr>
          <p:nvPr/>
        </p:nvSpPr>
        <p:spPr bwMode="auto">
          <a:xfrm>
            <a:off x="755650" y="5229225"/>
            <a:ext cx="7920038" cy="1190625"/>
          </a:xfrm>
          <a:prstGeom prst="rect">
            <a:avLst/>
          </a:prstGeom>
          <a:noFill/>
          <a:ln w="9525">
            <a:noFill/>
            <a:miter lim="800000"/>
            <a:headEnd/>
            <a:tailEnd/>
          </a:ln>
          <a:effectLst/>
        </p:spPr>
        <p:txBody>
          <a:bodyPr>
            <a:spAutoFit/>
          </a:bodyPr>
          <a:lstStyle/>
          <a:p>
            <a:pPr>
              <a:spcBef>
                <a:spcPct val="50000"/>
              </a:spcBef>
              <a:buFontTx/>
              <a:buChar char="•"/>
            </a:pPr>
            <a:r>
              <a:rPr lang="en-US" b="1">
                <a:latin typeface="Candara" pitchFamily="34" charset="0"/>
              </a:rPr>
              <a:t> Soils have a much higher CO2 partial pressure than the atmosphere so when rainwater percolates through its dissolving power is greatly enhanced.  In the summer of 1998, there was lower replenishment of CO2 so the SI values for calcite and dolomite increased.</a:t>
            </a:r>
            <a:r>
              <a:rPr lang="en-US"/>
              <a:t> </a:t>
            </a:r>
          </a:p>
        </p:txBody>
      </p:sp>
      <p:pic>
        <p:nvPicPr>
          <p:cNvPr id="7173" name="Picture 5"/>
          <p:cNvPicPr>
            <a:picLocks noChangeAspect="1" noChangeArrowheads="1"/>
          </p:cNvPicPr>
          <p:nvPr/>
        </p:nvPicPr>
        <p:blipFill>
          <a:blip r:embed="rId2"/>
          <a:srcRect/>
          <a:stretch>
            <a:fillRect/>
          </a:stretch>
        </p:blipFill>
        <p:spPr bwMode="auto">
          <a:xfrm>
            <a:off x="1116013" y="2276475"/>
            <a:ext cx="3097212" cy="2903538"/>
          </a:xfrm>
          <a:prstGeom prst="rect">
            <a:avLst/>
          </a:prstGeom>
          <a:noFill/>
          <a:ln w="9525">
            <a:noFill/>
            <a:miter lim="800000"/>
            <a:headEnd/>
            <a:tailEnd/>
          </a:ln>
          <a:effectLst/>
        </p:spPr>
      </p:pic>
      <p:pic>
        <p:nvPicPr>
          <p:cNvPr id="7174" name="Picture 6"/>
          <p:cNvPicPr>
            <a:picLocks noChangeAspect="1" noChangeArrowheads="1"/>
          </p:cNvPicPr>
          <p:nvPr/>
        </p:nvPicPr>
        <p:blipFill>
          <a:blip r:embed="rId3"/>
          <a:srcRect/>
          <a:stretch>
            <a:fillRect/>
          </a:stretch>
        </p:blipFill>
        <p:spPr bwMode="auto">
          <a:xfrm>
            <a:off x="4716463" y="2276475"/>
            <a:ext cx="3360737" cy="2968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b="1" dirty="0">
                <a:effectLst>
                  <a:outerShdw blurRad="38100" dist="38100" dir="2700000" algn="tl">
                    <a:srgbClr val="FFFFFF"/>
                  </a:outerShdw>
                </a:effectLst>
                <a:latin typeface="Candara" pitchFamily="34" charset="0"/>
              </a:rPr>
              <a:t>Summary of Article</a:t>
            </a:r>
          </a:p>
        </p:txBody>
      </p:sp>
      <p:sp>
        <p:nvSpPr>
          <p:cNvPr id="8195" name="Rectangle 3"/>
          <p:cNvSpPr>
            <a:spLocks noGrp="1" noChangeArrowheads="1"/>
          </p:cNvSpPr>
          <p:nvPr>
            <p:ph type="body" idx="1"/>
          </p:nvPr>
        </p:nvSpPr>
        <p:spPr>
          <a:xfrm>
            <a:off x="457200" y="1600200"/>
            <a:ext cx="8229600" cy="4924425"/>
          </a:xfrm>
        </p:spPr>
        <p:txBody>
          <a:bodyPr/>
          <a:lstStyle/>
          <a:p>
            <a:pPr>
              <a:lnSpc>
                <a:spcPct val="80000"/>
              </a:lnSpc>
            </a:pPr>
            <a:r>
              <a:rPr lang="en-US" sz="2200" dirty="0">
                <a:latin typeface="Candara" pitchFamily="34" charset="0"/>
              </a:rPr>
              <a:t>The thermal spring water is of the calcium bicarbonate type.</a:t>
            </a:r>
          </a:p>
          <a:p>
            <a:pPr>
              <a:lnSpc>
                <a:spcPct val="80000"/>
              </a:lnSpc>
            </a:pPr>
            <a:r>
              <a:rPr lang="en-US" sz="2200" dirty="0">
                <a:latin typeface="Candara" pitchFamily="34" charset="0"/>
              </a:rPr>
              <a:t>Temperature, pH, conductivity, TDS, and major chemistry stayed relatively constant.</a:t>
            </a:r>
          </a:p>
          <a:p>
            <a:pPr>
              <a:lnSpc>
                <a:spcPct val="80000"/>
              </a:lnSpc>
            </a:pPr>
            <a:r>
              <a:rPr lang="en-US" sz="2200" dirty="0">
                <a:latin typeface="Candara" pitchFamily="34" charset="0"/>
              </a:rPr>
              <a:t>The samples are saturated or oversaturated with respect to calcite and dolomite.</a:t>
            </a:r>
          </a:p>
          <a:p>
            <a:pPr>
              <a:lnSpc>
                <a:spcPct val="80000"/>
              </a:lnSpc>
            </a:pPr>
            <a:r>
              <a:rPr lang="en-US" sz="2200" dirty="0">
                <a:latin typeface="Candara" pitchFamily="34" charset="0"/>
              </a:rPr>
              <a:t>There was reduction in the supply of CO</a:t>
            </a:r>
            <a:r>
              <a:rPr lang="en-US" sz="2200" baseline="-25000" dirty="0">
                <a:latin typeface="Candara" pitchFamily="34" charset="0"/>
              </a:rPr>
              <a:t>2</a:t>
            </a:r>
            <a:r>
              <a:rPr lang="en-US" sz="2200" dirty="0">
                <a:latin typeface="Candara" pitchFamily="34" charset="0"/>
              </a:rPr>
              <a:t> to the buried aquifer in the drier summer months causing a rise in SI values.</a:t>
            </a:r>
          </a:p>
          <a:p>
            <a:pPr>
              <a:lnSpc>
                <a:spcPct val="80000"/>
              </a:lnSpc>
            </a:pPr>
            <a:r>
              <a:rPr lang="en-US" sz="2200" dirty="0">
                <a:latin typeface="Candara" pitchFamily="34" charset="0"/>
              </a:rPr>
              <a:t>The precipitation of calcite and dissolution of dolomite and gypsum are the major processes controlling ion concentrations during the water-rock interaction. </a:t>
            </a:r>
          </a:p>
          <a:p>
            <a:pPr>
              <a:lnSpc>
                <a:spcPct val="80000"/>
              </a:lnSpc>
            </a:pPr>
            <a:r>
              <a:rPr lang="en-US" sz="2200" dirty="0">
                <a:latin typeface="Candara" pitchFamily="34" charset="0"/>
              </a:rPr>
              <a:t>The decrease in SO</a:t>
            </a:r>
            <a:r>
              <a:rPr lang="en-US" sz="2200" baseline="-25000" dirty="0">
                <a:latin typeface="Candara" pitchFamily="34" charset="0"/>
              </a:rPr>
              <a:t>4</a:t>
            </a:r>
            <a:r>
              <a:rPr lang="en-US" sz="2200" baseline="30000" dirty="0">
                <a:latin typeface="Candara" pitchFamily="34" charset="0"/>
              </a:rPr>
              <a:t>2-</a:t>
            </a:r>
            <a:r>
              <a:rPr lang="en-US" sz="2200" dirty="0">
                <a:latin typeface="Candara" pitchFamily="34" charset="0"/>
              </a:rPr>
              <a:t> from December 1998-January 1999 can be attributed to a drop in the H</a:t>
            </a:r>
            <a:r>
              <a:rPr lang="en-US" sz="2200" baseline="-25000" dirty="0">
                <a:latin typeface="Candara" pitchFamily="34" charset="0"/>
              </a:rPr>
              <a:t>2</a:t>
            </a:r>
            <a:r>
              <a:rPr lang="en-US" sz="2200" dirty="0">
                <a:latin typeface="Candara" pitchFamily="34" charset="0"/>
              </a:rPr>
              <a:t>S supply from a deep-seated source caused by a temporary change in the stress regime.  </a:t>
            </a:r>
          </a:p>
          <a:p>
            <a:pPr>
              <a:lnSpc>
                <a:spcPct val="80000"/>
              </a:lnSpc>
            </a:pPr>
            <a:r>
              <a:rPr lang="en-US" sz="2200" dirty="0">
                <a:latin typeface="Candara" pitchFamily="34" charset="0"/>
              </a:rPr>
              <a:t>Crustal permeability dropped at the end of a seismic swarm so that the sulfate content changed as well.</a:t>
            </a:r>
            <a:r>
              <a:rPr lang="en-US" sz="1600" dirty="0">
                <a:latin typeface="Candara" pitchFamily="34"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1039</Words>
  <Application>Microsoft Office PowerPoint</Application>
  <PresentationFormat>On-screen Show (4:3)</PresentationFormat>
  <Paragraphs>81</Paragraphs>
  <Slides>14</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Chart</vt:lpstr>
      <vt:lpstr>A Geochemical Survey of the Telese Hypothermal Spring, Southern Italy:</vt:lpstr>
      <vt:lpstr>Geological Sketch of Telese and Surrounding Area</vt:lpstr>
      <vt:lpstr>Seismic Data</vt:lpstr>
      <vt:lpstr>Precipitation Data</vt:lpstr>
      <vt:lpstr>Procedure and Process  of Sampling</vt:lpstr>
      <vt:lpstr>RESULTS</vt:lpstr>
      <vt:lpstr>RESULTS</vt:lpstr>
      <vt:lpstr>RESULTS</vt:lpstr>
      <vt:lpstr>Summary of Article</vt:lpstr>
      <vt:lpstr>OUR FINDINGS</vt:lpstr>
      <vt:lpstr>CARBON DIOXIDE</vt:lpstr>
      <vt:lpstr>Mole Transfer of H2S </vt:lpstr>
      <vt:lpstr>References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Andy</dc:creator>
  <cp:lastModifiedBy>Bernhardt Saini-Eidukat</cp:lastModifiedBy>
  <cp:revision>25</cp:revision>
  <dcterms:created xsi:type="dcterms:W3CDTF">2008-12-11T00:28:32Z</dcterms:created>
  <dcterms:modified xsi:type="dcterms:W3CDTF">2008-12-11T00:29:37Z</dcterms:modified>
</cp:coreProperties>
</file>